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6" r:id="rId2"/>
    <p:sldId id="257" r:id="rId3"/>
    <p:sldId id="269" r:id="rId4"/>
    <p:sldId id="270" r:id="rId5"/>
    <p:sldId id="258" r:id="rId6"/>
    <p:sldId id="259" r:id="rId7"/>
    <p:sldId id="264" r:id="rId8"/>
    <p:sldId id="268" r:id="rId9"/>
    <p:sldId id="265" r:id="rId10"/>
    <p:sldId id="260" r:id="rId11"/>
    <p:sldId id="261" r:id="rId12"/>
    <p:sldId id="263" r:id="rId13"/>
    <p:sldId id="271" r:id="rId14"/>
    <p:sldId id="276" r:id="rId15"/>
    <p:sldId id="272" r:id="rId16"/>
    <p:sldId id="273" r:id="rId17"/>
    <p:sldId id="274" r:id="rId18"/>
    <p:sldId id="275" r:id="rId19"/>
    <p:sldId id="266" r:id="rId20"/>
    <p:sldId id="26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0CF934-4925-4295-F5ED-04D4813AC5D6}" v="601" dt="2022-05-09T07:57:31.198"/>
    <p1510:client id="{2F518153-0D85-404A-B7DF-3B3B04981EA2}" v="65" dt="2022-05-09T14:40:44.287"/>
    <p1510:client id="{8DCF84BA-6AC8-044B-986E-7254D57E31F9}" v="63" dt="2022-05-09T14:00:27.4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7"/>
  </p:normalViewPr>
  <p:slideViewPr>
    <p:cSldViewPr snapToGrid="0" snapToObjects="1">
      <p:cViewPr varScale="1">
        <p:scale>
          <a:sx n="104" d="100"/>
          <a:sy n="104" d="100"/>
        </p:scale>
        <p:origin x="8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9151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499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7807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419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022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900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1292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99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1931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752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971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959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4680660-7E23-4F0F-A679-BF913E94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Rectangle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0BA04A-4888-A4EA-8CF5-6074552C8A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19643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3A3893-2E04-ED88-7520-6C41C3980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80430" y="583345"/>
            <a:ext cx="7160357" cy="4164820"/>
          </a:xfrm>
        </p:spPr>
        <p:txBody>
          <a:bodyPr anchor="t">
            <a:normAutofit/>
          </a:bodyPr>
          <a:lstStyle/>
          <a:p>
            <a:pPr algn="r"/>
            <a:r>
              <a:rPr lang="en-US" sz="450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Effects of Monetary Policy on GDP using BVAR,SVAR and BSVAR</a:t>
            </a:r>
            <a:br>
              <a:rPr lang="en-US" sz="450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endParaRPr lang="en-US" sz="45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85DF9A-56D9-E65A-AF2F-BF47622117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6114" y="5131855"/>
            <a:ext cx="8578699" cy="504825"/>
          </a:xfrm>
        </p:spPr>
        <p:txBody>
          <a:bodyPr>
            <a:no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Name:</a:t>
            </a:r>
          </a:p>
          <a:p>
            <a:r>
              <a:rPr lang="en-US" sz="1600" dirty="0" err="1">
                <a:solidFill>
                  <a:srgbClr val="FFFFFF"/>
                </a:solidFill>
              </a:rPr>
              <a:t>Abhijith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</a:p>
          <a:p>
            <a:r>
              <a:rPr lang="en-US" sz="1600" dirty="0">
                <a:solidFill>
                  <a:srgbClr val="FFFFFF"/>
                </a:solidFill>
              </a:rPr>
              <a:t>Vidhi Sharma</a:t>
            </a:r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5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3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5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7389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28B6A-F428-E026-75F9-A71D3FD7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en-US"/>
              <a:t>SVAR- Structural Vector Autoregression Model</a:t>
            </a:r>
          </a:p>
        </p:txBody>
      </p:sp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B4DEA0F-438F-F57F-655A-D26CA4967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992" y="3060164"/>
            <a:ext cx="7784016" cy="25882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51EF41B-07B4-8578-0A2C-91B967F543AC}"/>
              </a:ext>
            </a:extLst>
          </p:cNvPr>
          <p:cNvSpPr txBox="1"/>
          <p:nvPr/>
        </p:nvSpPr>
        <p:spPr>
          <a:xfrm>
            <a:off x="902182" y="1726752"/>
            <a:ext cx="108753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With restriction on </a:t>
            </a:r>
          </a:p>
          <a:p>
            <a:pPr marL="342900" indent="-342900">
              <a:buAutoNum type="arabicPeriod"/>
            </a:pPr>
            <a:r>
              <a:rPr lang="en-US"/>
              <a:t>Unemployment rate and Interest rate- kept as NA and followed Amat restriction</a:t>
            </a:r>
          </a:p>
          <a:p>
            <a:pPr marL="342900" indent="-342900">
              <a:buAutoNum type="arabicPeriod"/>
            </a:pPr>
            <a:r>
              <a:rPr lang="en-US"/>
              <a:t>Unemployment rate and Inflation rate-kept as NA and followed Amat restriction</a:t>
            </a:r>
          </a:p>
        </p:txBody>
      </p:sp>
    </p:spTree>
    <p:extLst>
      <p:ext uri="{BB962C8B-B14F-4D97-AF65-F5344CB8AC3E}">
        <p14:creationId xmlns:p14="http://schemas.microsoft.com/office/powerpoint/2010/main" val="1038259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1C4B3B-B7C0-F776-325D-2AB87970C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8598" y="1598246"/>
            <a:ext cx="5198218" cy="362621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6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SVAR- Impulse Response Function</a:t>
            </a:r>
          </a:p>
        </p:txBody>
      </p:sp>
      <p:sp>
        <p:nvSpPr>
          <p:cNvPr id="13" name="Graphic 17">
            <a:extLst>
              <a:ext uri="{FF2B5EF4-FFF2-40B4-BE49-F238E27FC236}">
                <a16:creationId xmlns:a16="http://schemas.microsoft.com/office/drawing/2014/main" id="{B71758F4-3F46-45DA-8AC5-4E508DA08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12034" y="1267063"/>
            <a:ext cx="139037" cy="139039"/>
          </a:xfrm>
          <a:custGeom>
            <a:avLst/>
            <a:gdLst>
              <a:gd name="connsiteX0" fmla="*/ 129600 w 139037"/>
              <a:gd name="connsiteY0" fmla="*/ 60082 h 139039"/>
              <a:gd name="connsiteX1" fmla="*/ 78955 w 139037"/>
              <a:gd name="connsiteY1" fmla="*/ 60082 h 139039"/>
              <a:gd name="connsiteX2" fmla="*/ 78955 w 139037"/>
              <a:gd name="connsiteY2" fmla="*/ 9437 h 139039"/>
              <a:gd name="connsiteX3" fmla="*/ 69519 w 139037"/>
              <a:gd name="connsiteY3" fmla="*/ 0 h 139039"/>
              <a:gd name="connsiteX4" fmla="*/ 60082 w 139037"/>
              <a:gd name="connsiteY4" fmla="*/ 9437 h 139039"/>
              <a:gd name="connsiteX5" fmla="*/ 60082 w 139037"/>
              <a:gd name="connsiteY5" fmla="*/ 60082 h 139039"/>
              <a:gd name="connsiteX6" fmla="*/ 9437 w 139037"/>
              <a:gd name="connsiteY6" fmla="*/ 60082 h 139039"/>
              <a:gd name="connsiteX7" fmla="*/ 0 w 139037"/>
              <a:gd name="connsiteY7" fmla="*/ 69520 h 139039"/>
              <a:gd name="connsiteX8" fmla="*/ 9437 w 139037"/>
              <a:gd name="connsiteY8" fmla="*/ 78957 h 139039"/>
              <a:gd name="connsiteX9" fmla="*/ 60082 w 139037"/>
              <a:gd name="connsiteY9" fmla="*/ 78957 h 139039"/>
              <a:gd name="connsiteX10" fmla="*/ 60082 w 139037"/>
              <a:gd name="connsiteY10" fmla="*/ 129602 h 139039"/>
              <a:gd name="connsiteX11" fmla="*/ 69519 w 139037"/>
              <a:gd name="connsiteY11" fmla="*/ 139039 h 139039"/>
              <a:gd name="connsiteX12" fmla="*/ 78955 w 139037"/>
              <a:gd name="connsiteY12" fmla="*/ 129602 h 139039"/>
              <a:gd name="connsiteX13" fmla="*/ 78955 w 139037"/>
              <a:gd name="connsiteY13" fmla="*/ 78957 h 139039"/>
              <a:gd name="connsiteX14" fmla="*/ 129600 w 139037"/>
              <a:gd name="connsiteY14" fmla="*/ 78957 h 139039"/>
              <a:gd name="connsiteX15" fmla="*/ 139037 w 139037"/>
              <a:gd name="connsiteY15" fmla="*/ 69520 h 139039"/>
              <a:gd name="connsiteX16" fmla="*/ 129600 w 139037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7" h="139039">
                <a:moveTo>
                  <a:pt x="129600" y="60082"/>
                </a:moveTo>
                <a:lnTo>
                  <a:pt x="78955" y="60082"/>
                </a:lnTo>
                <a:lnTo>
                  <a:pt x="78955" y="9437"/>
                </a:lnTo>
                <a:cubicBezTo>
                  <a:pt x="78955" y="4225"/>
                  <a:pt x="74730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7" y="139039"/>
                  <a:pt x="69519" y="139039"/>
                </a:cubicBezTo>
                <a:cubicBezTo>
                  <a:pt x="74730" y="139039"/>
                  <a:pt x="78955" y="134814"/>
                  <a:pt x="78955" y="129602"/>
                </a:cubicBezTo>
                <a:lnTo>
                  <a:pt x="78955" y="78957"/>
                </a:lnTo>
                <a:lnTo>
                  <a:pt x="129600" y="78957"/>
                </a:lnTo>
                <a:cubicBezTo>
                  <a:pt x="134812" y="78957"/>
                  <a:pt x="139037" y="74731"/>
                  <a:pt x="139037" y="69520"/>
                </a:cubicBezTo>
                <a:cubicBezTo>
                  <a:pt x="139037" y="64308"/>
                  <a:pt x="134812" y="60082"/>
                  <a:pt x="129600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6750BE95-1DF6-1DB5-D810-48855570A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7258" y="1659316"/>
            <a:ext cx="6404807" cy="4123779"/>
          </a:xfrm>
          <a:prstGeom prst="rect">
            <a:avLst/>
          </a:prstGeom>
        </p:spPr>
      </p:pic>
      <p:sp>
        <p:nvSpPr>
          <p:cNvPr id="17" name="Graphic 21">
            <a:extLst>
              <a:ext uri="{FF2B5EF4-FFF2-40B4-BE49-F238E27FC236}">
                <a16:creationId xmlns:a16="http://schemas.microsoft.com/office/drawing/2014/main" id="{8D61482F-F3C5-4D66-8C5D-C6BBE3E12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52801" y="1659316"/>
            <a:ext cx="127713" cy="127714"/>
          </a:xfrm>
          <a:custGeom>
            <a:avLst/>
            <a:gdLst>
              <a:gd name="connsiteX0" fmla="*/ 63857 w 127713"/>
              <a:gd name="connsiteY0" fmla="*/ 18874 h 127714"/>
              <a:gd name="connsiteX1" fmla="*/ 108839 w 127713"/>
              <a:gd name="connsiteY1" fmla="*/ 63857 h 127714"/>
              <a:gd name="connsiteX2" fmla="*/ 63857 w 127713"/>
              <a:gd name="connsiteY2" fmla="*/ 108840 h 127714"/>
              <a:gd name="connsiteX3" fmla="*/ 18874 w 127713"/>
              <a:gd name="connsiteY3" fmla="*/ 63857 h 127714"/>
              <a:gd name="connsiteX4" fmla="*/ 63857 w 127713"/>
              <a:gd name="connsiteY4" fmla="*/ 18874 h 127714"/>
              <a:gd name="connsiteX5" fmla="*/ 63857 w 127713"/>
              <a:gd name="connsiteY5" fmla="*/ 0 h 127714"/>
              <a:gd name="connsiteX6" fmla="*/ 0 w 127713"/>
              <a:gd name="connsiteY6" fmla="*/ 63857 h 127714"/>
              <a:gd name="connsiteX7" fmla="*/ 63857 w 127713"/>
              <a:gd name="connsiteY7" fmla="*/ 127714 h 127714"/>
              <a:gd name="connsiteX8" fmla="*/ 127713 w 127713"/>
              <a:gd name="connsiteY8" fmla="*/ 63857 h 127714"/>
              <a:gd name="connsiteX9" fmla="*/ 63857 w 127713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4">
                <a:moveTo>
                  <a:pt x="63857" y="18874"/>
                </a:moveTo>
                <a:cubicBezTo>
                  <a:pt x="88700" y="18874"/>
                  <a:pt x="108839" y="39014"/>
                  <a:pt x="108839" y="63857"/>
                </a:cubicBezTo>
                <a:cubicBezTo>
                  <a:pt x="108839" y="88700"/>
                  <a:pt x="88700" y="108840"/>
                  <a:pt x="63857" y="108840"/>
                </a:cubicBezTo>
                <a:cubicBezTo>
                  <a:pt x="39013" y="108840"/>
                  <a:pt x="18874" y="88700"/>
                  <a:pt x="18874" y="63857"/>
                </a:cubicBezTo>
                <a:cubicBezTo>
                  <a:pt x="18898" y="39024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03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03D81C-A0E8-D122-2B7B-2AA39D3688C1}"/>
              </a:ext>
            </a:extLst>
          </p:cNvPr>
          <p:cNvSpPr txBox="1"/>
          <p:nvPr/>
        </p:nvSpPr>
        <p:spPr>
          <a:xfrm>
            <a:off x="0" y="1598246"/>
            <a:ext cx="5557838" cy="36262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Forecasting Error Variance Decomposition</a:t>
            </a:r>
          </a:p>
        </p:txBody>
      </p:sp>
      <p:sp>
        <p:nvSpPr>
          <p:cNvPr id="15" name="Graphic 17">
            <a:extLst>
              <a:ext uri="{FF2B5EF4-FFF2-40B4-BE49-F238E27FC236}">
                <a16:creationId xmlns:a16="http://schemas.microsoft.com/office/drawing/2014/main" id="{B71758F4-3F46-45DA-8AC5-4E508DA08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12034" y="1267063"/>
            <a:ext cx="139037" cy="139039"/>
          </a:xfrm>
          <a:custGeom>
            <a:avLst/>
            <a:gdLst>
              <a:gd name="connsiteX0" fmla="*/ 129600 w 139037"/>
              <a:gd name="connsiteY0" fmla="*/ 60082 h 139039"/>
              <a:gd name="connsiteX1" fmla="*/ 78955 w 139037"/>
              <a:gd name="connsiteY1" fmla="*/ 60082 h 139039"/>
              <a:gd name="connsiteX2" fmla="*/ 78955 w 139037"/>
              <a:gd name="connsiteY2" fmla="*/ 9437 h 139039"/>
              <a:gd name="connsiteX3" fmla="*/ 69519 w 139037"/>
              <a:gd name="connsiteY3" fmla="*/ 0 h 139039"/>
              <a:gd name="connsiteX4" fmla="*/ 60082 w 139037"/>
              <a:gd name="connsiteY4" fmla="*/ 9437 h 139039"/>
              <a:gd name="connsiteX5" fmla="*/ 60082 w 139037"/>
              <a:gd name="connsiteY5" fmla="*/ 60082 h 139039"/>
              <a:gd name="connsiteX6" fmla="*/ 9437 w 139037"/>
              <a:gd name="connsiteY6" fmla="*/ 60082 h 139039"/>
              <a:gd name="connsiteX7" fmla="*/ 0 w 139037"/>
              <a:gd name="connsiteY7" fmla="*/ 69520 h 139039"/>
              <a:gd name="connsiteX8" fmla="*/ 9437 w 139037"/>
              <a:gd name="connsiteY8" fmla="*/ 78957 h 139039"/>
              <a:gd name="connsiteX9" fmla="*/ 60082 w 139037"/>
              <a:gd name="connsiteY9" fmla="*/ 78957 h 139039"/>
              <a:gd name="connsiteX10" fmla="*/ 60082 w 139037"/>
              <a:gd name="connsiteY10" fmla="*/ 129602 h 139039"/>
              <a:gd name="connsiteX11" fmla="*/ 69519 w 139037"/>
              <a:gd name="connsiteY11" fmla="*/ 139039 h 139039"/>
              <a:gd name="connsiteX12" fmla="*/ 78955 w 139037"/>
              <a:gd name="connsiteY12" fmla="*/ 129602 h 139039"/>
              <a:gd name="connsiteX13" fmla="*/ 78955 w 139037"/>
              <a:gd name="connsiteY13" fmla="*/ 78957 h 139039"/>
              <a:gd name="connsiteX14" fmla="*/ 129600 w 139037"/>
              <a:gd name="connsiteY14" fmla="*/ 78957 h 139039"/>
              <a:gd name="connsiteX15" fmla="*/ 139037 w 139037"/>
              <a:gd name="connsiteY15" fmla="*/ 69520 h 139039"/>
              <a:gd name="connsiteX16" fmla="*/ 129600 w 139037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7" h="139039">
                <a:moveTo>
                  <a:pt x="129600" y="60082"/>
                </a:moveTo>
                <a:lnTo>
                  <a:pt x="78955" y="60082"/>
                </a:lnTo>
                <a:lnTo>
                  <a:pt x="78955" y="9437"/>
                </a:lnTo>
                <a:cubicBezTo>
                  <a:pt x="78955" y="4225"/>
                  <a:pt x="74730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7" y="139039"/>
                  <a:pt x="69519" y="139039"/>
                </a:cubicBezTo>
                <a:cubicBezTo>
                  <a:pt x="74730" y="139039"/>
                  <a:pt x="78955" y="134814"/>
                  <a:pt x="78955" y="129602"/>
                </a:cubicBezTo>
                <a:lnTo>
                  <a:pt x="78955" y="78957"/>
                </a:lnTo>
                <a:lnTo>
                  <a:pt x="129600" y="78957"/>
                </a:lnTo>
                <a:cubicBezTo>
                  <a:pt x="134812" y="78957"/>
                  <a:pt x="139037" y="74731"/>
                  <a:pt x="139037" y="69520"/>
                </a:cubicBezTo>
                <a:cubicBezTo>
                  <a:pt x="139037" y="64308"/>
                  <a:pt x="134812" y="60082"/>
                  <a:pt x="129600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7C78D60F-9015-F017-5C7C-3AE20DF28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926" y="2196900"/>
            <a:ext cx="5569864" cy="3586195"/>
          </a:xfrm>
          <a:prstGeom prst="rect">
            <a:avLst/>
          </a:prstGeom>
        </p:spPr>
      </p:pic>
      <p:sp>
        <p:nvSpPr>
          <p:cNvPr id="19" name="Graphic 21">
            <a:extLst>
              <a:ext uri="{FF2B5EF4-FFF2-40B4-BE49-F238E27FC236}">
                <a16:creationId xmlns:a16="http://schemas.microsoft.com/office/drawing/2014/main" id="{8D61482F-F3C5-4D66-8C5D-C6BBE3E12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52801" y="1659316"/>
            <a:ext cx="127713" cy="127714"/>
          </a:xfrm>
          <a:custGeom>
            <a:avLst/>
            <a:gdLst>
              <a:gd name="connsiteX0" fmla="*/ 63857 w 127713"/>
              <a:gd name="connsiteY0" fmla="*/ 18874 h 127714"/>
              <a:gd name="connsiteX1" fmla="*/ 108839 w 127713"/>
              <a:gd name="connsiteY1" fmla="*/ 63857 h 127714"/>
              <a:gd name="connsiteX2" fmla="*/ 63857 w 127713"/>
              <a:gd name="connsiteY2" fmla="*/ 108840 h 127714"/>
              <a:gd name="connsiteX3" fmla="*/ 18874 w 127713"/>
              <a:gd name="connsiteY3" fmla="*/ 63857 h 127714"/>
              <a:gd name="connsiteX4" fmla="*/ 63857 w 127713"/>
              <a:gd name="connsiteY4" fmla="*/ 18874 h 127714"/>
              <a:gd name="connsiteX5" fmla="*/ 63857 w 127713"/>
              <a:gd name="connsiteY5" fmla="*/ 0 h 127714"/>
              <a:gd name="connsiteX6" fmla="*/ 0 w 127713"/>
              <a:gd name="connsiteY6" fmla="*/ 63857 h 127714"/>
              <a:gd name="connsiteX7" fmla="*/ 63857 w 127713"/>
              <a:gd name="connsiteY7" fmla="*/ 127714 h 127714"/>
              <a:gd name="connsiteX8" fmla="*/ 127713 w 127713"/>
              <a:gd name="connsiteY8" fmla="*/ 63857 h 127714"/>
              <a:gd name="connsiteX9" fmla="*/ 63857 w 127713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4">
                <a:moveTo>
                  <a:pt x="63857" y="18874"/>
                </a:moveTo>
                <a:cubicBezTo>
                  <a:pt x="88700" y="18874"/>
                  <a:pt x="108839" y="39014"/>
                  <a:pt x="108839" y="63857"/>
                </a:cubicBezTo>
                <a:cubicBezTo>
                  <a:pt x="108839" y="88700"/>
                  <a:pt x="88700" y="108840"/>
                  <a:pt x="63857" y="108840"/>
                </a:cubicBezTo>
                <a:cubicBezTo>
                  <a:pt x="39013" y="108840"/>
                  <a:pt x="18874" y="88700"/>
                  <a:pt x="18874" y="63857"/>
                </a:cubicBezTo>
                <a:cubicBezTo>
                  <a:pt x="18898" y="39024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110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4" name="Picture 3" descr="Puzzle">
            <a:extLst>
              <a:ext uri="{FF2B5EF4-FFF2-40B4-BE49-F238E27FC236}">
                <a16:creationId xmlns:a16="http://schemas.microsoft.com/office/drawing/2014/main" id="{93FCDB20-CF38-AF8E-CAB9-20BB2AC438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r="-2" b="15603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8BF104-7D28-95EC-33FD-6B90F2510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97" y="832116"/>
            <a:ext cx="9679449" cy="284705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b="1" i="0" kern="1200" cap="all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to solve a puzzle?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1082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40CC86-27CC-2121-405D-395ED8671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75" y="1106007"/>
            <a:ext cx="10550025" cy="1182927"/>
          </a:xfrm>
        </p:spPr>
        <p:txBody>
          <a:bodyPr anchor="b">
            <a:normAutofit/>
          </a:bodyPr>
          <a:lstStyle/>
          <a:p>
            <a:r>
              <a:rPr lang="en-US" sz="6600">
                <a:ea typeface="+mj-lt"/>
                <a:cs typeface="+mj-lt"/>
              </a:rPr>
              <a:t>Sign Restrictions </a:t>
            </a:r>
            <a:endParaRPr lang="en-US" sz="6600"/>
          </a:p>
        </p:txBody>
      </p:sp>
      <p:cxnSp>
        <p:nvCxnSpPr>
          <p:cNvPr id="6" name="Straight Connector 9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3764" y="232542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B0903-4F9A-9162-910F-4BA26B581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5" y="2598947"/>
            <a:ext cx="10550025" cy="367734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800">
              <a:ea typeface="+mn-lt"/>
              <a:cs typeface="+mn-lt"/>
            </a:endParaRPr>
          </a:p>
          <a:p>
            <a:r>
              <a:rPr lang="en-US" sz="1800">
                <a:ea typeface="+mn-lt"/>
                <a:cs typeface="+mn-lt"/>
              </a:rPr>
              <a:t>As mentioned on Uhlig 2005 paper : For monetary tightening shock</a:t>
            </a:r>
            <a:endParaRPr lang="en-US" sz="1800"/>
          </a:p>
          <a:p>
            <a:r>
              <a:rPr lang="en-US" sz="1800">
                <a:ea typeface="+mn-lt"/>
                <a:cs typeface="+mn-lt"/>
              </a:rPr>
              <a:t> Fourth variable: do not decrease the FED’s policy rate for x months after the shock</a:t>
            </a:r>
            <a:endParaRPr lang="en-US" sz="1800"/>
          </a:p>
          <a:p>
            <a:r>
              <a:rPr lang="en-US" sz="1800">
                <a:ea typeface="+mn-lt"/>
                <a:cs typeface="+mn-lt"/>
              </a:rPr>
              <a:t> Third variable: do not increase commodity prices for x months after the shock</a:t>
            </a:r>
            <a:endParaRPr lang="en-US" sz="1800"/>
          </a:p>
          <a:p>
            <a:r>
              <a:rPr lang="en-US" sz="1800">
                <a:ea typeface="+mn-lt"/>
                <a:cs typeface="+mn-lt"/>
              </a:rPr>
              <a:t> Second variable: do not increase inflation for x months after the shock</a:t>
            </a:r>
            <a:endParaRPr lang="en-US" sz="1800"/>
          </a:p>
          <a:p>
            <a:r>
              <a:rPr lang="en-US" sz="1800">
                <a:ea typeface="+mn-lt"/>
                <a:cs typeface="+mn-lt"/>
              </a:rPr>
              <a:t> Fifth variable: do not increase non-borrowed reserves for x months after the shock</a:t>
            </a:r>
            <a:endParaRPr lang="en-US" sz="1800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2544" y="255471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8224" y="306986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993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6417022E-17DC-9EC0-5C94-79C349E20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179" y="1185527"/>
            <a:ext cx="11238087" cy="517839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A8A4B62-7586-A22A-BE13-1522CE98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755" y="167569"/>
            <a:ext cx="10473267" cy="704675"/>
          </a:xfrm>
        </p:spPr>
        <p:txBody>
          <a:bodyPr/>
          <a:lstStyle/>
          <a:p>
            <a:r>
              <a:rPr lang="en-US"/>
              <a:t>IRF Uhlig</a:t>
            </a:r>
          </a:p>
        </p:txBody>
      </p:sp>
    </p:spTree>
    <p:extLst>
      <p:ext uri="{BB962C8B-B14F-4D97-AF65-F5344CB8AC3E}">
        <p14:creationId xmlns:p14="http://schemas.microsoft.com/office/powerpoint/2010/main" val="3473168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5E1B1-27AA-5CA4-2E45-9E65AA387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2897"/>
          </a:xfrm>
        </p:spPr>
        <p:txBody>
          <a:bodyPr/>
          <a:lstStyle/>
          <a:p>
            <a:r>
              <a:rPr lang="en-US"/>
              <a:t>Shocks</a:t>
            </a:r>
          </a:p>
        </p:txBody>
      </p:sp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6C53223B-8C5B-0780-922F-D1E3E3A5BC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3499" y="1825625"/>
            <a:ext cx="9520223" cy="4690004"/>
          </a:xfrm>
        </p:spPr>
      </p:pic>
    </p:spTree>
    <p:extLst>
      <p:ext uri="{BB962C8B-B14F-4D97-AF65-F5344CB8AC3E}">
        <p14:creationId xmlns:p14="http://schemas.microsoft.com/office/powerpoint/2010/main" val="290490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15092-6539-327C-8D72-3226134C9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422" y="139347"/>
            <a:ext cx="10515600" cy="888119"/>
          </a:xfrm>
        </p:spPr>
        <p:txBody>
          <a:bodyPr/>
          <a:lstStyle/>
          <a:p>
            <a:r>
              <a:rPr lang="en-US"/>
              <a:t>Additional Restrictions</a:t>
            </a:r>
          </a:p>
        </p:txBody>
      </p:sp>
      <p:pic>
        <p:nvPicPr>
          <p:cNvPr id="4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BBE708DD-A368-D3E6-E70D-DAD58EAE47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0055" y="1388181"/>
            <a:ext cx="10324556" cy="5085115"/>
          </a:xfrm>
        </p:spPr>
      </p:pic>
    </p:spTree>
    <p:extLst>
      <p:ext uri="{BB962C8B-B14F-4D97-AF65-F5344CB8AC3E}">
        <p14:creationId xmlns:p14="http://schemas.microsoft.com/office/powerpoint/2010/main" val="41485164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1B4BF-A746-5806-6211-F8E947E14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089" y="167569"/>
            <a:ext cx="10515600" cy="732897"/>
          </a:xfrm>
        </p:spPr>
        <p:txBody>
          <a:bodyPr/>
          <a:lstStyle/>
          <a:p>
            <a:r>
              <a:rPr lang="en-US"/>
              <a:t>Expansionary Monetary Policy</a:t>
            </a:r>
          </a:p>
        </p:txBody>
      </p:sp>
      <p:pic>
        <p:nvPicPr>
          <p:cNvPr id="4" name="Picture 4" descr="Chart, line chart, histogram&#10;&#10;Description automatically generated">
            <a:extLst>
              <a:ext uri="{FF2B5EF4-FFF2-40B4-BE49-F238E27FC236}">
                <a16:creationId xmlns:a16="http://schemas.microsoft.com/office/drawing/2014/main" id="{5D406F14-46BC-769E-7C19-8299B39329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8388" y="1204737"/>
            <a:ext cx="10338667" cy="5042781"/>
          </a:xfrm>
        </p:spPr>
      </p:pic>
    </p:spTree>
    <p:extLst>
      <p:ext uri="{BB962C8B-B14F-4D97-AF65-F5344CB8AC3E}">
        <p14:creationId xmlns:p14="http://schemas.microsoft.com/office/powerpoint/2010/main" val="1853755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8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10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1CD071-E44E-FD14-F686-7F2BEFB24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75" y="1106007"/>
            <a:ext cx="10550025" cy="11829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Benefits of using Bayesian </a:t>
            </a:r>
          </a:p>
        </p:txBody>
      </p:sp>
      <p:cxnSp>
        <p:nvCxnSpPr>
          <p:cNvPr id="23" name="Straight Connector 12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3764" y="232542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6F3CDA-CF92-BECB-E325-D96ACCC832E6}"/>
              </a:ext>
            </a:extLst>
          </p:cNvPr>
          <p:cNvSpPr txBox="1"/>
          <p:nvPr/>
        </p:nvSpPr>
        <p:spPr>
          <a:xfrm>
            <a:off x="803775" y="2598947"/>
            <a:ext cx="10550025" cy="36773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0">
                <a:effectLst/>
              </a:rPr>
              <a:t>BVAR model overcomes the problem of short time series data by using prior statistical information.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Overcome the issue of too little freedom-introducing statistical properties in traditional model.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Make in-sample fitting less dramatic and improve out-of-sample performance.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Scientific method that can be evaluated on its own, without reference to the forecaster running the model.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Generates not only a forecast but a complete, multivariate probability distribution for future outcomes of the economy that appears to be more realistic.</a:t>
            </a:r>
          </a:p>
        </p:txBody>
      </p:sp>
      <p:sp>
        <p:nvSpPr>
          <p:cNvPr id="25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2544" y="255471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8224" y="306986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43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1DE491-0BD6-60FE-81EB-1472D2047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US" sz="6700"/>
              <a:t>Contents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6E471BF-6972-9929-DBC0-1D8A676455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2855246"/>
              </p:ext>
            </p:extLst>
          </p:nvPr>
        </p:nvGraphicFramePr>
        <p:xfrm>
          <a:off x="5037024" y="897102"/>
          <a:ext cx="6838593" cy="405946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56447">
                  <a:extLst>
                    <a:ext uri="{9D8B030D-6E8A-4147-A177-3AD203B41FA5}">
                      <a16:colId xmlns:a16="http://schemas.microsoft.com/office/drawing/2014/main" val="734390529"/>
                    </a:ext>
                  </a:extLst>
                </a:gridCol>
                <a:gridCol w="5982146">
                  <a:extLst>
                    <a:ext uri="{9D8B030D-6E8A-4147-A177-3AD203B41FA5}">
                      <a16:colId xmlns:a16="http://schemas.microsoft.com/office/drawing/2014/main" val="2822402569"/>
                    </a:ext>
                  </a:extLst>
                </a:gridCol>
              </a:tblGrid>
              <a:tr h="469284">
                <a:tc>
                  <a:txBody>
                    <a:bodyPr/>
                    <a:lstStyle/>
                    <a:p>
                      <a:r>
                        <a:rPr lang="en-US" sz="2100"/>
                        <a:t>No.</a:t>
                      </a:r>
                    </a:p>
                  </a:txBody>
                  <a:tcPr marL="106655" marR="106655" marT="53328" marB="53328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Topics</a:t>
                      </a:r>
                    </a:p>
                  </a:txBody>
                  <a:tcPr marL="106655" marR="106655" marT="53328" marB="53328"/>
                </a:tc>
                <a:extLst>
                  <a:ext uri="{0D108BD9-81ED-4DB2-BD59-A6C34878D82A}">
                    <a16:rowId xmlns:a16="http://schemas.microsoft.com/office/drawing/2014/main" val="450673777"/>
                  </a:ext>
                </a:extLst>
              </a:tr>
              <a:tr h="789250">
                <a:tc>
                  <a:txBody>
                    <a:bodyPr/>
                    <a:lstStyle/>
                    <a:p>
                      <a:r>
                        <a:rPr lang="en-US" sz="2100"/>
                        <a:t>1</a:t>
                      </a:r>
                    </a:p>
                  </a:txBody>
                  <a:tcPr marL="106655" marR="106655" marT="53328" marB="53328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Introduction to Bayesian VAR and priors used</a:t>
                      </a:r>
                    </a:p>
                  </a:txBody>
                  <a:tcPr marL="106655" marR="106655" marT="53328" marB="53328"/>
                </a:tc>
                <a:extLst>
                  <a:ext uri="{0D108BD9-81ED-4DB2-BD59-A6C34878D82A}">
                    <a16:rowId xmlns:a16="http://schemas.microsoft.com/office/drawing/2014/main" val="1741882267"/>
                  </a:ext>
                </a:extLst>
              </a:tr>
              <a:tr h="469284">
                <a:tc>
                  <a:txBody>
                    <a:bodyPr/>
                    <a:lstStyle/>
                    <a:p>
                      <a:r>
                        <a:rPr lang="en-US" sz="2100"/>
                        <a:t>2</a:t>
                      </a:r>
                    </a:p>
                  </a:txBody>
                  <a:tcPr marL="106655" marR="106655" marT="53328" marB="53328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Bayesian VAR model with Minnesota prior</a:t>
                      </a:r>
                      <a:endParaRPr lang="en-US" sz="2100"/>
                    </a:p>
                  </a:txBody>
                  <a:tcPr marL="106655" marR="106655" marT="53328" marB="53328"/>
                </a:tc>
                <a:extLst>
                  <a:ext uri="{0D108BD9-81ED-4DB2-BD59-A6C34878D82A}">
                    <a16:rowId xmlns:a16="http://schemas.microsoft.com/office/drawing/2014/main" val="2237029371"/>
                  </a:ext>
                </a:extLst>
              </a:tr>
              <a:tr h="469284">
                <a:tc>
                  <a:txBody>
                    <a:bodyPr/>
                    <a:lstStyle/>
                    <a:p>
                      <a:r>
                        <a:rPr lang="en-US" sz="2100"/>
                        <a:t>3</a:t>
                      </a:r>
                    </a:p>
                  </a:txBody>
                  <a:tcPr marL="106655" marR="106655" marT="53328" marB="53328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SVAR (Structural Vector Autoregression Model)</a:t>
                      </a:r>
                    </a:p>
                  </a:txBody>
                  <a:tcPr marL="106655" marR="106655" marT="53328" marB="53328"/>
                </a:tc>
                <a:extLst>
                  <a:ext uri="{0D108BD9-81ED-4DB2-BD59-A6C34878D82A}">
                    <a16:rowId xmlns:a16="http://schemas.microsoft.com/office/drawing/2014/main" val="2151007179"/>
                  </a:ext>
                </a:extLst>
              </a:tr>
              <a:tr h="469284">
                <a:tc>
                  <a:txBody>
                    <a:bodyPr/>
                    <a:lstStyle/>
                    <a:p>
                      <a:r>
                        <a:rPr lang="en-US" sz="2100"/>
                        <a:t>4</a:t>
                      </a:r>
                    </a:p>
                  </a:txBody>
                  <a:tcPr marL="106655" marR="106655" marT="53328" marB="53328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Uhlig Restriction Model</a:t>
                      </a:r>
                    </a:p>
                  </a:txBody>
                  <a:tcPr marL="106655" marR="106655" marT="53328" marB="53328"/>
                </a:tc>
                <a:extLst>
                  <a:ext uri="{0D108BD9-81ED-4DB2-BD59-A6C34878D82A}">
                    <a16:rowId xmlns:a16="http://schemas.microsoft.com/office/drawing/2014/main" val="2121589153"/>
                  </a:ext>
                </a:extLst>
              </a:tr>
              <a:tr h="469284">
                <a:tc>
                  <a:txBody>
                    <a:bodyPr/>
                    <a:lstStyle/>
                    <a:p>
                      <a:r>
                        <a:rPr lang="en-US" sz="2100"/>
                        <a:t>5</a:t>
                      </a:r>
                    </a:p>
                  </a:txBody>
                  <a:tcPr marL="106655" marR="106655" marT="53328" marB="5332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Benefits of using Bayesian</a:t>
                      </a:r>
                    </a:p>
                    <a:p>
                      <a:endParaRPr lang="en-US" sz="2100"/>
                    </a:p>
                  </a:txBody>
                  <a:tcPr marL="106655" marR="106655" marT="53328" marB="53328"/>
                </a:tc>
                <a:extLst>
                  <a:ext uri="{0D108BD9-81ED-4DB2-BD59-A6C34878D82A}">
                    <a16:rowId xmlns:a16="http://schemas.microsoft.com/office/drawing/2014/main" val="28812885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3027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07AFE3AF-4335-45E0-AC9A-65AB14BAA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50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9E6A1E-9DEB-F09A-9303-5BC7A3411508}"/>
              </a:ext>
            </a:extLst>
          </p:cNvPr>
          <p:cNvSpPr txBox="1"/>
          <p:nvPr/>
        </p:nvSpPr>
        <p:spPr>
          <a:xfrm>
            <a:off x="6096006" y="643467"/>
            <a:ext cx="5452529" cy="35692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600972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54AAA-56E1-768E-AA91-A871EC0D8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anchor="ctr">
            <a:normAutofit/>
          </a:bodyPr>
          <a:lstStyle/>
          <a:p>
            <a:pPr algn="ctr"/>
            <a:r>
              <a:rPr lang="en-US" sz="6700">
                <a:solidFill>
                  <a:schemeClr val="bg1"/>
                </a:solidFill>
              </a:rPr>
              <a:t>The Problem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4131D-8612-F631-A718-B706529C9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7039" y="381935"/>
            <a:ext cx="4685916" cy="597441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/>
              <a:t>Outcome: To observe causal effects of monetary policy shocks on GDP</a:t>
            </a:r>
          </a:p>
          <a:p>
            <a:r>
              <a:rPr lang="en-US" sz="1800"/>
              <a:t>General Equilibrium </a:t>
            </a:r>
          </a:p>
          <a:p>
            <a:r>
              <a:rPr lang="en-US" sz="1800"/>
              <a:t>How are we going to model DSGE ? </a:t>
            </a:r>
          </a:p>
          <a:p>
            <a:r>
              <a:rPr lang="en-US" sz="1800"/>
              <a:t> Identification Problem with Vector Auto Regression</a:t>
            </a:r>
          </a:p>
          <a:p>
            <a:r>
              <a:rPr lang="en-US" sz="1800"/>
              <a:t> What are confounds and Lags in here</a:t>
            </a:r>
          </a:p>
          <a:p>
            <a:r>
              <a:rPr lang="en-US" sz="1800"/>
              <a:t> How to overcome these challenges </a:t>
            </a:r>
          </a:p>
          <a:p>
            <a:pPr marL="0" indent="0">
              <a:buNone/>
            </a:pPr>
            <a:endParaRPr lang="en-US" sz="1800"/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149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EF8E737E-B4C2-6590-3B28-227C932ED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1622" y="4893259"/>
            <a:ext cx="2743200" cy="1869260"/>
          </a:xfrm>
          <a:prstGeom prst="rect">
            <a:avLst/>
          </a:prstGeom>
        </p:spPr>
      </p:pic>
      <p:pic>
        <p:nvPicPr>
          <p:cNvPr id="9" name="Picture 9" descr="Diagram&#10;&#10;Description automatically generated">
            <a:extLst>
              <a:ext uri="{FF2B5EF4-FFF2-40B4-BE49-F238E27FC236}">
                <a16:creationId xmlns:a16="http://schemas.microsoft.com/office/drawing/2014/main" id="{D59C6D1F-1ADF-634F-8393-1F42CFCE6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58720" y="1251515"/>
            <a:ext cx="8188559" cy="5155091"/>
          </a:xfrm>
        </p:spPr>
      </p:pic>
    </p:spTree>
    <p:extLst>
      <p:ext uri="{BB962C8B-B14F-4D97-AF65-F5344CB8AC3E}">
        <p14:creationId xmlns:p14="http://schemas.microsoft.com/office/powerpoint/2010/main" val="3275891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DA8C12-D268-7365-A699-CABE3619F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5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Introduction to the world of Bayesian VAR</a:t>
            </a:r>
          </a:p>
        </p:txBody>
      </p:sp>
      <p:sp>
        <p:nvSpPr>
          <p:cNvPr id="14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5272DA-EE4C-6A5F-A5B4-DEDDDE5604C8}"/>
              </a:ext>
            </a:extLst>
          </p:cNvPr>
          <p:cNvSpPr txBox="1"/>
          <p:nvPr/>
        </p:nvSpPr>
        <p:spPr>
          <a:xfrm>
            <a:off x="6397038" y="381935"/>
            <a:ext cx="5079061" cy="5974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b="1"/>
              <a:t>Gibbs sampler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500" b="1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Joint distribution is unknown but conditional distribution of each variable is known.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Iterations repeated (n-1) times, alternating between conditional probability distribution of X and Conditional probability distribution of Y.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Gibbs Sampling to approximate the posterior distribution.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The conditional probabilities are normal distributions, function of mu and sigma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</p:txBody>
      </p:sp>
      <p:sp>
        <p:nvSpPr>
          <p:cNvPr id="18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87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44FDE-38F3-CBD6-A043-72785418C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Introduction to the world of Bayesian VAR</a:t>
            </a:r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88B25E-0177-CF5B-0CF7-2BA599C32D0A}"/>
              </a:ext>
            </a:extLst>
          </p:cNvPr>
          <p:cNvSpPr txBox="1"/>
          <p:nvPr/>
        </p:nvSpPr>
        <p:spPr>
          <a:xfrm>
            <a:off x="6096000" y="381935"/>
            <a:ext cx="4986955" cy="5974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/>
              <a:t>Normal-inverse-Wishart Prior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Prior for variance and covariance matrix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/>
              <a:t>Minnesota Prior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marL="285750"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Have one or more J*J Matrices of autoregressive parameters in a Var Model, user specifies two tuning hyperparameters for prior: theta and lambda.</a:t>
            </a:r>
          </a:p>
          <a:p>
            <a:pPr marL="285750"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Specify prior covariance for Var autoregressive parameters</a:t>
            </a:r>
          </a:p>
          <a:p>
            <a:pPr marL="285750"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Prior means are set to 0 or 1, in our model, set up as identity matrix (1,1,1).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428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6024F-7738-E29F-2339-A4983F9AC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Bayesian VAR model with Minnesota prior</a:t>
            </a:r>
            <a:br>
              <a:rPr lang="en-US"/>
            </a:br>
            <a:endParaRPr lang="en-US"/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D70E3BFC-2C93-9334-EBC8-BA772AD87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068" y="1228618"/>
            <a:ext cx="10329863" cy="526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663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EFA55B9B-F5C8-DBE3-99B4-A6960D45A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312" y="1685924"/>
            <a:ext cx="8886828" cy="44434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4A0414-F647-451B-E351-23E975E8B89A}"/>
              </a:ext>
            </a:extLst>
          </p:cNvPr>
          <p:cNvSpPr txBox="1"/>
          <p:nvPr/>
        </p:nvSpPr>
        <p:spPr>
          <a:xfrm>
            <a:off x="798653" y="532435"/>
            <a:ext cx="11296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Impulse Response Function for inflation, unemployment and interest rate</a:t>
            </a:r>
          </a:p>
        </p:txBody>
      </p:sp>
    </p:spTree>
    <p:extLst>
      <p:ext uri="{BB962C8B-B14F-4D97-AF65-F5344CB8AC3E}">
        <p14:creationId xmlns:p14="http://schemas.microsoft.com/office/powerpoint/2010/main" val="286240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1769FD6A-EEB9-EC6D-FC37-961E71797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1051315"/>
            <a:ext cx="9544050" cy="47553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C6C4D9-D8E7-A495-A2DE-74EC31734D2B}"/>
              </a:ext>
            </a:extLst>
          </p:cNvPr>
          <p:cNvSpPr txBox="1"/>
          <p:nvPr/>
        </p:nvSpPr>
        <p:spPr>
          <a:xfrm>
            <a:off x="3269124" y="257175"/>
            <a:ext cx="4538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/>
              <a:t>Forecasting using BVAR</a:t>
            </a:r>
          </a:p>
        </p:txBody>
      </p:sp>
    </p:spTree>
    <p:extLst>
      <p:ext uri="{BB962C8B-B14F-4D97-AF65-F5344CB8AC3E}">
        <p14:creationId xmlns:p14="http://schemas.microsoft.com/office/powerpoint/2010/main" val="4233118478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472</Words>
  <Application>Microsoft Macintosh PowerPoint</Application>
  <PresentationFormat>Widescreen</PresentationFormat>
  <Paragraphs>71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Univers</vt:lpstr>
      <vt:lpstr>GradientVTI</vt:lpstr>
      <vt:lpstr>Effects of Monetary Policy on GDP using BVAR,SVAR and BSVAR </vt:lpstr>
      <vt:lpstr>Contents</vt:lpstr>
      <vt:lpstr>The Problem</vt:lpstr>
      <vt:lpstr>PowerPoint Presentation</vt:lpstr>
      <vt:lpstr>Introduction to the world of Bayesian VAR</vt:lpstr>
      <vt:lpstr>Introduction to the world of Bayesian VAR</vt:lpstr>
      <vt:lpstr>Bayesian VAR model with Minnesota prior </vt:lpstr>
      <vt:lpstr>PowerPoint Presentation</vt:lpstr>
      <vt:lpstr>PowerPoint Presentation</vt:lpstr>
      <vt:lpstr>SVAR- Structural Vector Autoregression Model</vt:lpstr>
      <vt:lpstr>SVAR- Impulse Response Function</vt:lpstr>
      <vt:lpstr>PowerPoint Presentation</vt:lpstr>
      <vt:lpstr>How to solve a puzzle?</vt:lpstr>
      <vt:lpstr>Sign Restrictions </vt:lpstr>
      <vt:lpstr>IRF Uhlig</vt:lpstr>
      <vt:lpstr>Shocks</vt:lpstr>
      <vt:lpstr>Additional Restrictions</vt:lpstr>
      <vt:lpstr>Expansionary Monetary Policy</vt:lpstr>
      <vt:lpstr>Benefits of using Bayesian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Effects of Monetary Policy on GDP using BVAR,SVAR and BSVAR </dc:title>
  <dc:creator>Vidhi Sharma</dc:creator>
  <cp:lastModifiedBy>Vidhi Sharma</cp:lastModifiedBy>
  <cp:revision>1</cp:revision>
  <dcterms:created xsi:type="dcterms:W3CDTF">2022-05-08T20:27:04Z</dcterms:created>
  <dcterms:modified xsi:type="dcterms:W3CDTF">2022-05-09T14:40:44Z</dcterms:modified>
</cp:coreProperties>
</file>